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8" r:id="rId2"/>
    <p:sldId id="348" r:id="rId3"/>
    <p:sldId id="349" r:id="rId4"/>
    <p:sldId id="291" r:id="rId5"/>
    <p:sldId id="338" r:id="rId6"/>
    <p:sldId id="374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7" r:id="rId39"/>
    <p:sldId id="346" r:id="rId40"/>
    <p:sldId id="337" r:id="rId41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854E086-F8D3-46F1-930D-79380E4B3F94}" type="slidenum">
              <a:rPr lang="pt-BR" altLang="pt-BR" sz="1200" smtClean="0"/>
              <a:pPr/>
              <a:t>10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59063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1EDA92A-C9FC-4A3F-AAB0-11B3BADFD2E7}" type="slidenum">
              <a:rPr lang="pt-BR" altLang="pt-BR" sz="1200" smtClean="0"/>
              <a:pPr/>
              <a:t>11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421946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424EA27-07E5-4351-91BA-6A3F8F652E11}" type="slidenum">
              <a:rPr lang="pt-BR" altLang="pt-BR" sz="1200" smtClean="0"/>
              <a:pPr/>
              <a:t>12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86576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A755995-862B-478F-98C4-773134E0A5B6}" type="slidenum">
              <a:rPr lang="pt-BR" altLang="pt-BR" sz="1200" smtClean="0"/>
              <a:pPr/>
              <a:t>13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37699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BFEA824-1060-41A2-B48B-8FC7A35ECD08}" type="slidenum">
              <a:rPr lang="pt-BR" altLang="pt-BR" sz="1200" smtClean="0"/>
              <a:pPr/>
              <a:t>14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36825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ACC18A3-1DD7-4B4B-9750-BA14F32665E1}" type="slidenum">
              <a:rPr lang="pt-BR" altLang="pt-BR" sz="1200" smtClean="0"/>
              <a:pPr/>
              <a:t>15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439054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C20DA6F-17D3-41DA-8B21-9A7A401D3CAA}" type="slidenum">
              <a:rPr lang="pt-BR" altLang="pt-BR" sz="1200" smtClean="0"/>
              <a:pPr/>
              <a:t>16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4258680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293ACB1-FEB2-4F53-9057-88F2AE661382}" type="slidenum">
              <a:rPr lang="pt-BR" altLang="pt-BR" sz="1200" smtClean="0"/>
              <a:pPr/>
              <a:t>17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118434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77BA259-4E18-4C8B-9174-849BD6063853}" type="slidenum">
              <a:rPr lang="pt-BR" altLang="pt-BR" sz="1200" smtClean="0"/>
              <a:pPr/>
              <a:t>18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880076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7DE43FE-6A81-4C54-91AE-4C7C94314E9D}" type="slidenum">
              <a:rPr lang="pt-BR" altLang="pt-BR" sz="1200" smtClean="0"/>
              <a:pPr/>
              <a:t>19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04804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553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56EC785-6CEF-462A-9F4B-263C67332D69}" type="slidenum">
              <a:rPr lang="pt-BR" altLang="pt-BR" sz="1200" smtClean="0"/>
              <a:pPr/>
              <a:t>20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684207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2073CEE-2F93-4531-9601-254AF8A88057}" type="slidenum">
              <a:rPr lang="pt-BR" altLang="pt-BR" sz="1200" smtClean="0"/>
              <a:pPr/>
              <a:t>21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11700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E2DC185-A338-488F-A98C-EE7B2F095662}" type="slidenum">
              <a:rPr lang="pt-BR" altLang="pt-BR" sz="1200" smtClean="0"/>
              <a:pPr/>
              <a:t>22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927618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BD4C3E7-296B-4469-967A-2CAF52EDB89F}" type="slidenum">
              <a:rPr lang="pt-BR" altLang="pt-BR" sz="1200" smtClean="0"/>
              <a:pPr/>
              <a:t>23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506237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3AD963C-2FDE-480D-AD4D-863B7ADC7BC7}" type="slidenum">
              <a:rPr lang="pt-BR" altLang="pt-BR" sz="1200" smtClean="0"/>
              <a:pPr/>
              <a:t>24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714881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5FECE1F-81EF-4859-93F5-C1CF4E1606FA}" type="slidenum">
              <a:rPr lang="pt-BR" altLang="pt-BR" sz="1200" smtClean="0"/>
              <a:pPr/>
              <a:t>25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68270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CA9F7DB-0987-42F9-B5B2-4B1CF35D0F62}" type="slidenum">
              <a:rPr lang="pt-BR" altLang="pt-BR" sz="1200" smtClean="0"/>
              <a:pPr/>
              <a:t>26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763749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5F56FAB-852C-4574-AC5B-C7E5048E7FB3}" type="slidenum">
              <a:rPr lang="pt-BR" altLang="pt-BR" sz="1200" smtClean="0"/>
              <a:pPr/>
              <a:t>27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202400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D9B0D45-213A-4B5D-AAAF-38B2C246203D}" type="slidenum">
              <a:rPr lang="pt-BR" altLang="pt-BR" sz="1200" smtClean="0"/>
              <a:pPr/>
              <a:t>28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124809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D5B52D3-E586-4D58-85A4-23F298B19292}" type="slidenum">
              <a:rPr lang="pt-BR" altLang="pt-BR" sz="1200" smtClean="0"/>
              <a:pPr/>
              <a:t>29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72939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497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3F63F75-754D-4D14-81BD-2EE2DB3220D8}" type="slidenum">
              <a:rPr lang="pt-BR" altLang="pt-BR" sz="1200" smtClean="0"/>
              <a:pPr/>
              <a:t>30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512464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925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400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135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461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585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390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683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4470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3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95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5E6233E-6F80-44D8-B349-31278E21237A}" type="slidenum">
              <a:rPr lang="pt-BR" altLang="pt-BR" sz="1200" smtClean="0"/>
              <a:pPr/>
              <a:t>7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53530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743CD52-1334-4974-A223-46401C647B40}" type="slidenum">
              <a:rPr lang="pt-BR" altLang="pt-BR" sz="1200" smtClean="0"/>
              <a:pPr/>
              <a:t>8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23845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37DFF78-5F73-4161-AD3C-E071C1EF3E3B}" type="slidenum">
              <a:rPr lang="pt-BR" altLang="pt-BR" sz="1200" smtClean="0"/>
              <a:pPr/>
              <a:t>9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79655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professorcesarcosta.com.br/" TargetMode="Externa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rofessorcesarcosta.com.br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08354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pt-BR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Introdução ao Desenvolvimento de Projetos 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4114083" y="1916745"/>
            <a:ext cx="45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Apresentação do Curso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586687" y="1365354"/>
            <a:ext cx="11284994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Futuro da Indústria</a:t>
            </a:r>
          </a:p>
          <a:p>
            <a:endParaRPr lang="pt-BR" altLang="pt-BR" sz="2571"/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20" y="2530069"/>
            <a:ext cx="5012530" cy="45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356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81" y="2426351"/>
            <a:ext cx="4641861" cy="432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aixaDeTexto 3"/>
          <p:cNvSpPr txBox="1">
            <a:spLocks noChangeArrowheads="1"/>
          </p:cNvSpPr>
          <p:nvPr/>
        </p:nvSpPr>
        <p:spPr bwMode="auto">
          <a:xfrm>
            <a:off x="586687" y="1365354"/>
            <a:ext cx="11284994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Novas Tecnologias </a:t>
            </a:r>
            <a:endParaRPr lang="pt-BR" altLang="pt-BR" sz="2571"/>
          </a:p>
        </p:txBody>
      </p:sp>
    </p:spTree>
    <p:extLst>
      <p:ext uri="{BB962C8B-B14F-4D97-AF65-F5344CB8AC3E}">
        <p14:creationId xmlns:p14="http://schemas.microsoft.com/office/powerpoint/2010/main" val="17978179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3" y="2774915"/>
            <a:ext cx="8394458" cy="40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ixaDeTexto 1"/>
          <p:cNvSpPr txBox="1">
            <a:spLocks noChangeArrowheads="1"/>
          </p:cNvSpPr>
          <p:nvPr/>
        </p:nvSpPr>
        <p:spPr bwMode="auto">
          <a:xfrm>
            <a:off x="994763" y="1550688"/>
            <a:ext cx="8324744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Realidade Virtual</a:t>
            </a:r>
          </a:p>
        </p:txBody>
      </p:sp>
    </p:spTree>
    <p:extLst>
      <p:ext uri="{BB962C8B-B14F-4D97-AF65-F5344CB8AC3E}">
        <p14:creationId xmlns:p14="http://schemas.microsoft.com/office/powerpoint/2010/main" val="17170776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994763" y="1550688"/>
            <a:ext cx="8324744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Computação em Nuvem</a:t>
            </a:r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06" y="2611684"/>
            <a:ext cx="5240372" cy="404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86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-67934" y="756641"/>
            <a:ext cx="9793818" cy="3296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288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8925" indent="-288925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CECECE"/>
              </a:buClr>
              <a:buSzPct val="85000"/>
              <a:buFont typeface="Wingdings" panose="05000000000000000000" pitchFamily="2" charset="2"/>
              <a:buNone/>
            </a:pPr>
            <a:endParaRPr lang="pt-BR" altLang="pt-BR" sz="2142" i="1">
              <a:solidFill>
                <a:srgbClr val="CEC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CaixaDeTexto 1"/>
          <p:cNvSpPr txBox="1">
            <a:spLocks noChangeArrowheads="1"/>
          </p:cNvSpPr>
          <p:nvPr/>
        </p:nvSpPr>
        <p:spPr bwMode="auto">
          <a:xfrm>
            <a:off x="1810914" y="1482675"/>
            <a:ext cx="7307956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>
                <a:latin typeface="Arial" panose="020B0604020202020204" pitchFamily="34" charset="0"/>
                <a:cs typeface="Arial" panose="020B0604020202020204" pitchFamily="34" charset="0"/>
              </a:rPr>
              <a:t>INTERNET DAS COISAS (IOT) </a:t>
            </a:r>
          </a:p>
        </p:txBody>
      </p:sp>
      <p:pic>
        <p:nvPicPr>
          <p:cNvPr id="2867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59" y="2433152"/>
            <a:ext cx="6542814" cy="466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061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831532" y="1387458"/>
            <a:ext cx="841996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2999">
                <a:latin typeface="Times New Roman" panose="02020603050405020304" pitchFamily="18" charset="0"/>
              </a:rPr>
              <a:t> </a:t>
            </a:r>
            <a:r>
              <a:rPr lang="pt-BR" altLang="pt-BR" sz="3856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84988" y="2285224"/>
            <a:ext cx="3313914" cy="44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altLang="pt-BR" sz="2571">
                <a:latin typeface="Times New Roman" panose="02020603050405020304" pitchFamily="18" charset="0"/>
              </a:rPr>
              <a:t>Capacidade de processamento de grandes volumes de dados, calculando em tempo-real as programações de máquinas e ajustes nos processos produtivos de forma integrada na cadeia produtiva.</a:t>
            </a: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13" y="1377255"/>
            <a:ext cx="6007215" cy="420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49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586687" y="2774915"/>
            <a:ext cx="8977665" cy="378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altLang="pt-BR" sz="3428" b="1">
                <a:solidFill>
                  <a:srgbClr val="FF0000"/>
                </a:solidFill>
              </a:rPr>
              <a:t>No início do século XXI, com o desenvolvimento da Internet, sensores cada vez menores e potentes, com preços cada vez mais acessíveis, software e hardware cada vez mais sofisticado, criou-se gigantescas redes das “coisas” (IoT- Internet das Coisas).</a:t>
            </a:r>
            <a:endParaRPr lang="pt-BR" altLang="pt-BR" sz="2571" b="1">
              <a:solidFill>
                <a:srgbClr val="FF0000"/>
              </a:solidFill>
            </a:endParaRPr>
          </a:p>
        </p:txBody>
      </p:sp>
      <p:sp>
        <p:nvSpPr>
          <p:cNvPr id="36868" name="CaixaDeTexto 3"/>
          <p:cNvSpPr txBox="1">
            <a:spLocks noChangeArrowheads="1"/>
          </p:cNvSpPr>
          <p:nvPr/>
        </p:nvSpPr>
        <p:spPr bwMode="auto">
          <a:xfrm>
            <a:off x="1484454" y="1387458"/>
            <a:ext cx="6610826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4.a Revolução Industrial</a:t>
            </a:r>
          </a:p>
        </p:txBody>
      </p:sp>
    </p:spTree>
    <p:extLst>
      <p:ext uri="{BB962C8B-B14F-4D97-AF65-F5344CB8AC3E}">
        <p14:creationId xmlns:p14="http://schemas.microsoft.com/office/powerpoint/2010/main" val="3489978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368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2" y="2203609"/>
            <a:ext cx="9205508" cy="497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704010" y="1375555"/>
            <a:ext cx="9069482" cy="68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Visão da Industria 4.0 na Manufatura</a:t>
            </a:r>
          </a:p>
        </p:txBody>
      </p:sp>
    </p:spTree>
    <p:extLst>
      <p:ext uri="{BB962C8B-B14F-4D97-AF65-F5344CB8AC3E}">
        <p14:creationId xmlns:p14="http://schemas.microsoft.com/office/powerpoint/2010/main" val="29502313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86" y="2043780"/>
            <a:ext cx="6542814" cy="50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DFC3222D-B105-46C4-AC36-C197BDE4C971}"/>
              </a:ext>
            </a:extLst>
          </p:cNvPr>
          <p:cNvSpPr/>
          <p:nvPr/>
        </p:nvSpPr>
        <p:spPr>
          <a:xfrm>
            <a:off x="6952668" y="622316"/>
            <a:ext cx="571306" cy="1234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40779" y="1297342"/>
            <a:ext cx="6202751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</a:p>
        </p:txBody>
      </p:sp>
    </p:spTree>
    <p:extLst>
      <p:ext uri="{BB962C8B-B14F-4D97-AF65-F5344CB8AC3E}">
        <p14:creationId xmlns:p14="http://schemas.microsoft.com/office/powerpoint/2010/main" val="3683000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96" y="2166202"/>
            <a:ext cx="4857802" cy="422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41841" y="1360252"/>
            <a:ext cx="9712202" cy="68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856">
                <a:latin typeface="Arial" panose="020B0604020202020204" pitchFamily="34" charset="0"/>
                <a:cs typeface="Arial" panose="020B0604020202020204" pitchFamily="34" charset="0"/>
              </a:rPr>
              <a:t>CIM – Computer Integrated Manufacturing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831533" y="6529211"/>
            <a:ext cx="9059280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pt-BR" sz="3428">
                <a:latin typeface="Arial" panose="020B0604020202020204" pitchFamily="34" charset="0"/>
                <a:cs typeface="Arial" panose="020B0604020202020204" pitchFamily="34" charset="0"/>
              </a:rPr>
              <a:t>Conceito dos anos 80/90 – Industria 3.0</a:t>
            </a:r>
            <a:endParaRPr lang="pt-BR" altLang="pt-BR" sz="342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C6831A9B-1DBC-40E5-A9A0-8A3D404BC13A}"/>
              </a:ext>
            </a:extLst>
          </p:cNvPr>
          <p:cNvSpPr/>
          <p:nvPr/>
        </p:nvSpPr>
        <p:spPr>
          <a:xfrm>
            <a:off x="3851293" y="2693299"/>
            <a:ext cx="163230" cy="1224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953526" y="3019760"/>
            <a:ext cx="816151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2571">
                <a:latin typeface="Arial" panose="020B0604020202020204" pitchFamily="34" charset="0"/>
                <a:cs typeface="Arial" panose="020B0604020202020204" pitchFamily="34" charset="0"/>
              </a:rPr>
              <a:t>T. I</a:t>
            </a:r>
          </a:p>
        </p:txBody>
      </p:sp>
    </p:spTree>
    <p:extLst>
      <p:ext uri="{BB962C8B-B14F-4D97-AF65-F5344CB8AC3E}">
        <p14:creationId xmlns:p14="http://schemas.microsoft.com/office/powerpoint/2010/main" val="34055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45856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Projetos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2EB2FB-C7F6-4F58-805F-4AD9C2A41B24}"/>
              </a:ext>
            </a:extLst>
          </p:cNvPr>
          <p:cNvSpPr txBox="1"/>
          <p:nvPr/>
        </p:nvSpPr>
        <p:spPr>
          <a:xfrm>
            <a:off x="4784272" y="1212617"/>
            <a:ext cx="5240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EMENTA</a:t>
            </a:r>
            <a:r>
              <a:rPr lang="pt-BR" altLang="pt-BR" sz="1800" dirty="0"/>
              <a:t>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16B31C-09A4-4675-81DF-6D4C1D97C74E}"/>
              </a:ext>
            </a:extLst>
          </p:cNvPr>
          <p:cNvSpPr txBox="1"/>
          <p:nvPr/>
        </p:nvSpPr>
        <p:spPr>
          <a:xfrm>
            <a:off x="4434521" y="2025445"/>
            <a:ext cx="564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componente aborda os seguintes temas.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317CE42-6671-4BFC-A346-5E70B467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" y="2024404"/>
            <a:ext cx="3996000" cy="26489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88341" y="2887038"/>
            <a:ext cx="5603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/>
              <a:t>1. Palestras técnicas (Professor/alunos/convidados):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Importância do Estágio na carreira do Engenheiro;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Iniciação Científica ( O que é?, Como inscrever-se; Quais os laboratórios disponíveis; Bolsa CNPq (PIBIC/PIBIFSP), Voluntário (PIVIC)</a:t>
            </a:r>
          </a:p>
        </p:txBody>
      </p:sp>
    </p:spTree>
    <p:extLst>
      <p:ext uri="{BB962C8B-B14F-4D97-AF65-F5344CB8AC3E}">
        <p14:creationId xmlns:p14="http://schemas.microsoft.com/office/powerpoint/2010/main" val="17056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226220" y="-134326"/>
            <a:ext cx="9793817" cy="3296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288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8925" indent="-288925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Aft>
                <a:spcPct val="20000"/>
              </a:spcAft>
              <a:buClr>
                <a:srgbClr val="CECECE"/>
              </a:buClr>
              <a:buSzPct val="85000"/>
              <a:buFont typeface="Wingdings" panose="05000000000000000000" pitchFamily="2" charset="2"/>
              <a:buNone/>
            </a:pPr>
            <a:endParaRPr lang="pt-BR" altLang="pt-BR" sz="2142" i="1">
              <a:solidFill>
                <a:srgbClr val="CECE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726113" y="-1059297"/>
            <a:ext cx="8408060" cy="3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928">
                <a:latin typeface="Arial" panose="020B0604020202020204" pitchFamily="34" charset="0"/>
                <a:cs typeface="Arial" panose="020B0604020202020204" pitchFamily="34" charset="0"/>
              </a:rPr>
              <a:t>2.5  CIM – Computer Integrated Manufacturing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26113" y="5408703"/>
            <a:ext cx="6310140" cy="1503079"/>
            <a:chOff x="210" y="2434"/>
            <a:chExt cx="6341" cy="1152"/>
          </a:xfrm>
        </p:grpSpPr>
        <p:sp>
          <p:nvSpPr>
            <p:cNvPr id="40975" name="AutoShape 6"/>
            <p:cNvSpPr>
              <a:spLocks/>
            </p:cNvSpPr>
            <p:nvPr/>
          </p:nvSpPr>
          <p:spPr bwMode="auto">
            <a:xfrm flipV="1">
              <a:off x="210" y="2434"/>
              <a:ext cx="3840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FF"/>
              </a:extrusionClr>
              <a:contourClr>
                <a:srgbClr val="0000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t-BR" sz="1928"/>
            </a:p>
          </p:txBody>
        </p:sp>
        <p:sp>
          <p:nvSpPr>
            <p:cNvPr id="40976" name="Text Box 7"/>
            <p:cNvSpPr txBox="1">
              <a:spLocks noChangeArrowheads="1"/>
            </p:cNvSpPr>
            <p:nvPr/>
          </p:nvSpPr>
          <p:spPr bwMode="auto">
            <a:xfrm>
              <a:off x="1607" y="2918"/>
              <a:ext cx="1078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pt-BR" sz="2142">
                  <a:latin typeface="Times New Roman" panose="02020603050405020304" pitchFamily="18" charset="0"/>
                  <a:cs typeface="Arial" panose="020B0604020202020204" pitchFamily="34" charset="0"/>
                </a:rPr>
                <a:t> Nível 1</a:t>
              </a:r>
            </a:p>
          </p:txBody>
        </p:sp>
        <p:sp>
          <p:nvSpPr>
            <p:cNvPr id="40977" name="Text Box 8"/>
            <p:cNvSpPr txBox="1">
              <a:spLocks noChangeArrowheads="1"/>
            </p:cNvSpPr>
            <p:nvPr/>
          </p:nvSpPr>
          <p:spPr bwMode="auto">
            <a:xfrm>
              <a:off x="3670" y="2739"/>
              <a:ext cx="2881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just"/>
              <a:r>
                <a:rPr lang="en-US" altLang="pt-BR" sz="1714">
                  <a:latin typeface="Arial" panose="020B0604020202020204" pitchFamily="34" charset="0"/>
                  <a:cs typeface="Arial" panose="020B0604020202020204" pitchFamily="34" charset="0"/>
                </a:rPr>
                <a:t>Chão de fábrica : Máquinas</a:t>
              </a:r>
            </a:p>
            <a:p>
              <a:pPr algn="just"/>
              <a:r>
                <a:rPr lang="en-US" altLang="pt-BR" sz="1714">
                  <a:latin typeface="Arial" panose="020B0604020202020204" pitchFamily="34" charset="0"/>
                  <a:cs typeface="Arial" panose="020B0604020202020204" pitchFamily="34" charset="0"/>
                </a:rPr>
                <a:t>e processos 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737802" y="4119864"/>
            <a:ext cx="5494001" cy="1040593"/>
            <a:chOff x="1117" y="1912"/>
            <a:chExt cx="3692" cy="555"/>
          </a:xfrm>
        </p:grpSpPr>
        <p:sp>
          <p:nvSpPr>
            <p:cNvPr id="40972" name="AutoShape 10"/>
            <p:cNvSpPr>
              <a:spLocks/>
            </p:cNvSpPr>
            <p:nvPr/>
          </p:nvSpPr>
          <p:spPr bwMode="auto">
            <a:xfrm flipV="1">
              <a:off x="1117" y="1912"/>
              <a:ext cx="1348" cy="55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515 h 21600"/>
                <a:gd name="T14" fmla="*/ 17097 w 21600"/>
                <a:gd name="T15" fmla="*/ 170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FF"/>
              </a:extrusionClr>
              <a:contourClr>
                <a:srgbClr val="0066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t-BR" sz="1928"/>
            </a:p>
          </p:txBody>
        </p:sp>
        <p:sp>
          <p:nvSpPr>
            <p:cNvPr id="40973" name="Text Box 11"/>
            <p:cNvSpPr txBox="1">
              <a:spLocks noChangeArrowheads="1"/>
            </p:cNvSpPr>
            <p:nvPr/>
          </p:nvSpPr>
          <p:spPr bwMode="auto">
            <a:xfrm>
              <a:off x="1318" y="2014"/>
              <a:ext cx="76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pt-BR" sz="2142">
                  <a:latin typeface="Times New Roman" panose="02020603050405020304" pitchFamily="18" charset="0"/>
                  <a:cs typeface="Arial" panose="020B0604020202020204" pitchFamily="34" charset="0"/>
                </a:rPr>
                <a:t>  Nível 2</a:t>
              </a:r>
            </a:p>
          </p:txBody>
        </p:sp>
        <p:sp>
          <p:nvSpPr>
            <p:cNvPr id="40974" name="Text Box 12"/>
            <p:cNvSpPr txBox="1">
              <a:spLocks noChangeArrowheads="1"/>
            </p:cNvSpPr>
            <p:nvPr/>
          </p:nvSpPr>
          <p:spPr bwMode="auto">
            <a:xfrm>
              <a:off x="3011" y="2037"/>
              <a:ext cx="179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pt-BR" sz="1714">
                  <a:latin typeface="Arial" panose="020B0604020202020204" pitchFamily="34" charset="0"/>
                  <a:cs typeface="Arial" panose="020B0604020202020204" pitchFamily="34" charset="0"/>
                </a:rPr>
                <a:t>Controle do Processo:</a:t>
              </a:r>
            </a:p>
            <a:p>
              <a:r>
                <a:rPr lang="en-US" altLang="pt-BR" sz="1714">
                  <a:latin typeface="Arial" panose="020B0604020202020204" pitchFamily="34" charset="0"/>
                  <a:cs typeface="Arial" panose="020B0604020202020204" pitchFamily="34" charset="0"/>
                </a:rPr>
                <a:t>Sistemas de Supervisão</a:t>
              </a:r>
              <a:r>
                <a:rPr lang="en-US" altLang="pt-BR" sz="1928"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2174781" y="2854831"/>
            <a:ext cx="5018785" cy="1065369"/>
            <a:chOff x="1419" y="1248"/>
            <a:chExt cx="4713" cy="645"/>
          </a:xfrm>
        </p:grpSpPr>
        <p:sp>
          <p:nvSpPr>
            <p:cNvPr id="40969" name="AutoShape 14"/>
            <p:cNvSpPr>
              <a:spLocks noChangeArrowheads="1"/>
            </p:cNvSpPr>
            <p:nvPr/>
          </p:nvSpPr>
          <p:spPr bwMode="auto">
            <a:xfrm>
              <a:off x="1548" y="1248"/>
              <a:ext cx="960" cy="624"/>
            </a:xfrm>
            <a:prstGeom prst="triangle">
              <a:avLst>
                <a:gd name="adj" fmla="val 50574"/>
              </a:avLst>
            </a:prstGeom>
            <a:solidFill>
              <a:srgbClr val="00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  <a:contourClr>
                <a:srgbClr val="0099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endParaRPr lang="pt-BR" altLang="pt-BR" sz="192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70" name="Text Box 15"/>
            <p:cNvSpPr txBox="1">
              <a:spLocks noChangeArrowheads="1"/>
            </p:cNvSpPr>
            <p:nvPr/>
          </p:nvSpPr>
          <p:spPr bwMode="auto">
            <a:xfrm>
              <a:off x="1419" y="1635"/>
              <a:ext cx="99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altLang="pt-BR" sz="1714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en-US" altLang="pt-BR" sz="1714">
                  <a:latin typeface="Times New Roman" panose="02020603050405020304" pitchFamily="18" charset="0"/>
                  <a:cs typeface="Arial" panose="020B0604020202020204" pitchFamily="34" charset="0"/>
                </a:rPr>
                <a:t>Nível 3</a:t>
              </a:r>
            </a:p>
          </p:txBody>
        </p:sp>
        <p:sp>
          <p:nvSpPr>
            <p:cNvPr id="40971" name="Text Box 16"/>
            <p:cNvSpPr txBox="1">
              <a:spLocks noChangeArrowheads="1"/>
            </p:cNvSpPr>
            <p:nvPr/>
          </p:nvSpPr>
          <p:spPr bwMode="auto">
            <a:xfrm>
              <a:off x="3324" y="1358"/>
              <a:ext cx="2808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just"/>
              <a:r>
                <a:rPr lang="en-US" altLang="pt-BR" sz="1714">
                  <a:latin typeface="Arial" panose="020B0604020202020204" pitchFamily="34" charset="0"/>
                  <a:cs typeface="Arial" panose="020B0604020202020204" pitchFamily="34" charset="0"/>
                </a:rPr>
                <a:t>Gerenciamento da Produção</a:t>
              </a:r>
            </a:p>
            <a:p>
              <a:pPr algn="just"/>
              <a:r>
                <a:rPr lang="en-US" altLang="pt-BR" sz="1714">
                  <a:latin typeface="Arial" panose="020B0604020202020204" pitchFamily="34" charset="0"/>
                  <a:cs typeface="Arial" panose="020B0604020202020204" pitchFamily="34" charset="0"/>
                </a:rPr>
                <a:t>Engenharia Planejamento</a:t>
              </a:r>
            </a:p>
            <a:p>
              <a:pPr algn="just"/>
              <a:r>
                <a:rPr lang="en-US" altLang="pt-BR" sz="1714">
                  <a:latin typeface="Arial" panose="020B0604020202020204" pitchFamily="34" charset="0"/>
                  <a:cs typeface="Arial" panose="020B0604020202020204" pitchFamily="34" charset="0"/>
                </a:rPr>
                <a:t>Operacional</a:t>
              </a:r>
            </a:p>
          </p:txBody>
        </p:sp>
      </p:grp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341841" y="1185120"/>
            <a:ext cx="97122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pt-BR" sz="3856">
                <a:latin typeface="Arial" panose="020B0604020202020204" pitchFamily="34" charset="0"/>
                <a:cs typeface="Arial" panose="020B0604020202020204" pitchFamily="34" charset="0"/>
              </a:rPr>
              <a:t>Conceito dos anos 90/2000 – Industria 3.0x</a:t>
            </a:r>
            <a:endParaRPr lang="pt-BR" altLang="pt-BR" sz="385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59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133974" y="2938145"/>
            <a:ext cx="7426978" cy="1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Por que Estudar Eletrônica ?</a:t>
            </a:r>
          </a:p>
          <a:p>
            <a:endParaRPr lang="pt-BR" altLang="pt-BR" sz="385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36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CaixaDeTexto 4"/>
          <p:cNvSpPr txBox="1">
            <a:spLocks noChangeArrowheads="1"/>
          </p:cNvSpPr>
          <p:nvPr/>
        </p:nvSpPr>
        <p:spPr bwMode="auto">
          <a:xfrm>
            <a:off x="505072" y="1142612"/>
            <a:ext cx="11284994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Engenheiro do Passado/Atual</a:t>
            </a:r>
          </a:p>
          <a:p>
            <a:endParaRPr lang="pt-BR" altLang="pt-BR" sz="2571"/>
          </a:p>
        </p:txBody>
      </p:sp>
      <p:pic>
        <p:nvPicPr>
          <p:cNvPr id="45060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29" y="1877148"/>
            <a:ext cx="5767470" cy="53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8134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CaixaDeTexto 4"/>
          <p:cNvSpPr txBox="1">
            <a:spLocks noChangeArrowheads="1"/>
          </p:cNvSpPr>
          <p:nvPr/>
        </p:nvSpPr>
        <p:spPr bwMode="auto">
          <a:xfrm>
            <a:off x="505072" y="1278637"/>
            <a:ext cx="11284994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Engenheiro do Passado/Atual</a:t>
            </a:r>
          </a:p>
          <a:p>
            <a:endParaRPr lang="pt-BR" altLang="pt-BR" sz="2571"/>
          </a:p>
        </p:txBody>
      </p:sp>
      <p:pic>
        <p:nvPicPr>
          <p:cNvPr id="47108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74" y="2203609"/>
            <a:ext cx="6529211" cy="48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602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CaixaDeTexto 1"/>
          <p:cNvSpPr txBox="1">
            <a:spLocks noChangeArrowheads="1"/>
          </p:cNvSpPr>
          <p:nvPr/>
        </p:nvSpPr>
        <p:spPr bwMode="auto">
          <a:xfrm>
            <a:off x="802628" y="1287140"/>
            <a:ext cx="8896050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Por que Estudar Eletrônica</a:t>
            </a:r>
          </a:p>
        </p:txBody>
      </p:sp>
      <p:pic>
        <p:nvPicPr>
          <p:cNvPr id="53252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8" y="2856530"/>
            <a:ext cx="4346006" cy="33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Imagem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11" y="3019760"/>
            <a:ext cx="4080757" cy="306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09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CaixaDeTexto 1">
            <a:extLst>
              <a:ext uri="{FF2B5EF4-FFF2-40B4-BE49-F238E27FC236}">
                <a16:creationId xmlns:a16="http://schemas.microsoft.com/office/drawing/2014/main" id="{651B7D73-1312-4519-A570-71D5CD9E3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28" y="1287139"/>
            <a:ext cx="8896050" cy="6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t-BR" altLang="pt-BR" sz="3856" b="1" dirty="0">
                <a:latin typeface="Arial" panose="020B0604020202020204" pitchFamily="34" charset="0"/>
                <a:cs typeface="Arial" panose="020B0604020202020204" pitchFamily="34" charset="0"/>
              </a:rPr>
              <a:t>Por que Estudar:</a:t>
            </a:r>
          </a:p>
          <a:p>
            <a:pPr>
              <a:defRPr/>
            </a:pPr>
            <a:endParaRPr lang="pt-BR" altLang="pt-BR" sz="385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774" indent="-795774">
              <a:buFont typeface="+mj-lt"/>
              <a:buAutoNum type="arabicPeriod"/>
              <a:defRPr/>
            </a:pPr>
            <a:r>
              <a:rPr lang="pt-BR" altLang="pt-BR" sz="3856" b="1" dirty="0">
                <a:latin typeface="Arial" panose="020B0604020202020204" pitchFamily="34" charset="0"/>
                <a:cs typeface="Arial" panose="020B0604020202020204" pitchFamily="34" charset="0"/>
              </a:rPr>
              <a:t>Código de cores de resistência;</a:t>
            </a:r>
          </a:p>
          <a:p>
            <a:pPr marL="795774" indent="-795774">
              <a:buFont typeface="+mj-lt"/>
              <a:buAutoNum type="arabicPeriod"/>
              <a:defRPr/>
            </a:pPr>
            <a:endParaRPr lang="pt-BR" altLang="pt-BR" sz="385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774" indent="-795774">
              <a:buFont typeface="+mj-lt"/>
              <a:buAutoNum type="arabicPeriod"/>
              <a:defRPr/>
            </a:pPr>
            <a:r>
              <a:rPr lang="pt-BR" altLang="pt-BR" sz="3856" b="1" dirty="0">
                <a:latin typeface="Arial" panose="020B0604020202020204" pitchFamily="34" charset="0"/>
                <a:cs typeface="Arial" panose="020B0604020202020204" pitchFamily="34" charset="0"/>
              </a:rPr>
              <a:t>Mapa de </a:t>
            </a:r>
            <a:r>
              <a:rPr lang="pt-BR" sz="3856" b="1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pt-BR" sz="3856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95774" indent="-795774">
              <a:buFont typeface="+mj-lt"/>
              <a:buAutoNum type="arabicPeriod"/>
              <a:defRPr/>
            </a:pPr>
            <a:endParaRPr lang="pt-BR" sz="385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774" indent="-795774">
              <a:buFont typeface="+mj-lt"/>
              <a:buAutoNum type="arabicPeriod"/>
              <a:defRPr/>
            </a:pPr>
            <a:r>
              <a:rPr lang="pt-BR" sz="3856" b="1" dirty="0">
                <a:latin typeface="Arial" panose="020B0604020202020204" pitchFamily="34" charset="0"/>
                <a:cs typeface="Arial" panose="020B0604020202020204" pitchFamily="34" charset="0"/>
              </a:rPr>
              <a:t>Amplificadores analógicos.</a:t>
            </a:r>
          </a:p>
          <a:p>
            <a:pPr marL="795774" indent="-795774">
              <a:buFont typeface="+mj-lt"/>
              <a:buAutoNum type="arabicPeriod"/>
              <a:defRPr/>
            </a:pPr>
            <a:endParaRPr lang="pt-BR" sz="385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774" indent="-795774">
              <a:buFont typeface="+mj-lt"/>
              <a:buAutoNum type="arabicPeriod"/>
              <a:defRPr/>
            </a:pPr>
            <a:endParaRPr lang="pt-BR" sz="385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774" indent="-795774">
              <a:buFont typeface="+mj-lt"/>
              <a:buAutoNum type="arabicPeriod"/>
              <a:defRPr/>
            </a:pPr>
            <a:endParaRPr lang="pt-BR" altLang="pt-BR" sz="3856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774" indent="-795774">
              <a:buFont typeface="+mj-lt"/>
              <a:buAutoNum type="arabicPeriod"/>
              <a:defRPr/>
            </a:pPr>
            <a:endParaRPr lang="pt-BR" altLang="pt-BR" sz="385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25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CaixaDeTexto 1">
            <a:extLst>
              <a:ext uri="{FF2B5EF4-FFF2-40B4-BE49-F238E27FC236}">
                <a16:creationId xmlns:a16="http://schemas.microsoft.com/office/drawing/2014/main" id="{81E97BF8-7E53-4DD0-B92D-13013EAE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3" y="2203608"/>
            <a:ext cx="8977665" cy="444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pt-BR" altLang="pt-BR" sz="2571" dirty="0"/>
          </a:p>
          <a:p>
            <a:pPr marL="489707" indent="-489707" algn="just">
              <a:buFont typeface="Wingdings" panose="05000000000000000000" pitchFamily="2" charset="2"/>
              <a:buChar char="q"/>
              <a:defRPr/>
            </a:pPr>
            <a:r>
              <a:rPr lang="pt-BR" altLang="pt-BR" sz="3428" dirty="0">
                <a:latin typeface="Arial" panose="020B0604020202020204" pitchFamily="34" charset="0"/>
                <a:cs typeface="Arial" panose="020B0604020202020204" pitchFamily="34" charset="0"/>
              </a:rPr>
              <a:t>Será que o ensino de eletrônica tem acompanhado as mudanças do mercado e da tecnologia? </a:t>
            </a:r>
          </a:p>
          <a:p>
            <a:pPr>
              <a:defRPr/>
            </a:pPr>
            <a:endParaRPr lang="pt-BR" altLang="pt-BR" sz="2571" dirty="0"/>
          </a:p>
          <a:p>
            <a:pPr>
              <a:defRPr/>
            </a:pPr>
            <a:endParaRPr lang="pt-BR" altLang="pt-BR" sz="2571" dirty="0"/>
          </a:p>
          <a:p>
            <a:pPr marL="489707" indent="-489707" algn="just">
              <a:buFont typeface="Wingdings" panose="05000000000000000000" pitchFamily="2" charset="2"/>
              <a:buChar char="q"/>
              <a:defRPr/>
            </a:pPr>
            <a:r>
              <a:rPr lang="pt-BR" altLang="pt-BR" sz="3428" dirty="0">
                <a:latin typeface="Arial" panose="020B0604020202020204" pitchFamily="34" charset="0"/>
                <a:cs typeface="Arial" panose="020B0604020202020204" pitchFamily="34" charset="0"/>
              </a:rPr>
              <a:t>Quais são, afinal, as competências essenciais que devemos formar nos futuros técnicos e engenheiros?</a:t>
            </a: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321224" y="1469073"/>
            <a:ext cx="7263747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Foco da Formação</a:t>
            </a:r>
            <a:endParaRPr lang="pt-BR" altLang="pt-BR" sz="385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06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CaixaDeTexto 1">
            <a:extLst>
              <a:ext uri="{FF2B5EF4-FFF2-40B4-BE49-F238E27FC236}">
                <a16:creationId xmlns:a16="http://schemas.microsoft.com/office/drawing/2014/main" id="{5BA137B6-FF72-4B83-8C5B-B84F1758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" y="1387457"/>
            <a:ext cx="8569590" cy="516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489707" indent="-489707" algn="just">
              <a:buFont typeface="Wingdings" panose="05000000000000000000" pitchFamily="2" charset="2"/>
              <a:buChar char="q"/>
              <a:defRPr/>
            </a:pPr>
            <a:r>
              <a:rPr lang="pt-BR" sz="2999" dirty="0">
                <a:latin typeface="Arial" panose="020B0604020202020204" pitchFamily="34" charset="0"/>
                <a:cs typeface="Arial" panose="020B0604020202020204" pitchFamily="34" charset="0"/>
              </a:rPr>
              <a:t>Um estudante chega ao curso técnico ou de engenharia de Automação e Controle neste último, somente após sobreviver às disciplinas de cálculo.</a:t>
            </a:r>
          </a:p>
          <a:p>
            <a:pPr marL="489707" indent="-489707" algn="just">
              <a:buFont typeface="Wingdings" panose="05000000000000000000" pitchFamily="2" charset="2"/>
              <a:buChar char="q"/>
              <a:defRPr/>
            </a:pPr>
            <a:endParaRPr lang="pt-BR" sz="2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9707" indent="-489707" algn="just">
              <a:buFont typeface="Wingdings" panose="05000000000000000000" pitchFamily="2" charset="2"/>
              <a:buChar char="q"/>
              <a:defRPr/>
            </a:pPr>
            <a:r>
              <a:rPr lang="pt-BR" sz="2999" dirty="0">
                <a:latin typeface="Arial" panose="020B0604020202020204" pitchFamily="34" charset="0"/>
                <a:cs typeface="Arial" panose="020B0604020202020204" pitchFamily="34" charset="0"/>
              </a:rPr>
              <a:t> O que ele encontra: junções de silício, fontes lineares (procurei lá em casa, não achei nenhuma.), polarização de transistores, mapa de </a:t>
            </a:r>
            <a:r>
              <a:rPr lang="pt-BR" sz="2999" dirty="0" err="1">
                <a:latin typeface="Arial" panose="020B0604020202020204" pitchFamily="34" charset="0"/>
                <a:cs typeface="Arial" panose="020B0604020202020204" pitchFamily="34" charset="0"/>
              </a:rPr>
              <a:t>Karnaugh</a:t>
            </a:r>
            <a:r>
              <a:rPr lang="pt-BR" sz="2999" dirty="0">
                <a:latin typeface="Arial" panose="020B0604020202020204" pitchFamily="34" charset="0"/>
                <a:cs typeface="Arial" panose="020B0604020202020204" pitchFamily="34" charset="0"/>
              </a:rPr>
              <a:t>, meio-somador e somador completo, ALU de 4 bits! </a:t>
            </a:r>
          </a:p>
          <a:p>
            <a:pPr algn="just">
              <a:defRPr/>
            </a:pPr>
            <a:endParaRPr lang="pt-BR" altLang="pt-BR" sz="2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84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CaixaDeTexto 1">
            <a:extLst>
              <a:ext uri="{FF2B5EF4-FFF2-40B4-BE49-F238E27FC236}">
                <a16:creationId xmlns:a16="http://schemas.microsoft.com/office/drawing/2014/main" id="{81E97BF8-7E53-4DD0-B92D-13013EAE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3" y="2203609"/>
            <a:ext cx="8977665" cy="39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endParaRPr lang="pt-BR" altLang="pt-BR" sz="2571" dirty="0"/>
          </a:p>
          <a:p>
            <a:pPr marL="489707" indent="-489707" algn="just">
              <a:buFont typeface="Wingdings" panose="05000000000000000000" pitchFamily="2" charset="2"/>
              <a:buChar char="q"/>
              <a:defRPr/>
            </a:pPr>
            <a:r>
              <a:rPr lang="pt-BR" altLang="pt-BR" sz="3428" dirty="0">
                <a:latin typeface="Arial" panose="020B0604020202020204" pitchFamily="34" charset="0"/>
                <a:cs typeface="Arial" panose="020B0604020202020204" pitchFamily="34" charset="0"/>
              </a:rPr>
              <a:t>Forma-se um Engenheiro ou Técnico obsoleto? </a:t>
            </a:r>
          </a:p>
          <a:p>
            <a:pPr>
              <a:defRPr/>
            </a:pPr>
            <a:endParaRPr lang="pt-BR" altLang="pt-BR" sz="2571" dirty="0"/>
          </a:p>
          <a:p>
            <a:pPr>
              <a:defRPr/>
            </a:pPr>
            <a:endParaRPr lang="pt-BR" altLang="pt-BR" sz="2571" dirty="0"/>
          </a:p>
          <a:p>
            <a:pPr marL="489707" indent="-489707" algn="just">
              <a:buFont typeface="Wingdings" panose="05000000000000000000" pitchFamily="2" charset="2"/>
              <a:buChar char="q"/>
              <a:defRPr/>
            </a:pPr>
            <a:r>
              <a:rPr lang="pt-BR" sz="3428" dirty="0">
                <a:latin typeface="Arial" panose="020B0604020202020204" pitchFamily="34" charset="0"/>
                <a:cs typeface="Arial" panose="020B0604020202020204" pitchFamily="34" charset="0"/>
              </a:rPr>
              <a:t>Onde equívocos são cometidos na definição do que são de fato conceitos fundamentais.</a:t>
            </a:r>
            <a:endParaRPr lang="pt-BR" altLang="pt-BR" sz="34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321224" y="1469073"/>
            <a:ext cx="7263747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altLang="pt-BR" sz="385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94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99" y="1550688"/>
            <a:ext cx="6672038" cy="39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527A61B-2971-4AF5-9763-41F9CE21C2A1}"/>
              </a:ext>
            </a:extLst>
          </p:cNvPr>
          <p:cNvCxnSpPr/>
          <p:nvPr/>
        </p:nvCxnSpPr>
        <p:spPr>
          <a:xfrm flipV="1">
            <a:off x="5728441" y="3591066"/>
            <a:ext cx="0" cy="1907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381362" y="3591066"/>
            <a:ext cx="1877148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2571">
                <a:latin typeface="Arial" panose="020B0604020202020204" pitchFamily="34" charset="0"/>
                <a:cs typeface="Arial" panose="020B0604020202020204" pitchFamily="34" charset="0"/>
              </a:rPr>
              <a:t>Mercado??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378391" y="4369810"/>
            <a:ext cx="1720719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2571">
                <a:latin typeface="Arial" panose="020B0604020202020204" pitchFamily="34" charset="0"/>
                <a:cs typeface="Arial" panose="020B0604020202020204" pitchFamily="34" charset="0"/>
              </a:rPr>
              <a:t>Escola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048744" y="4835697"/>
            <a:ext cx="411476" cy="3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1714"/>
              <a:t>1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5330567" y="3142183"/>
            <a:ext cx="409777" cy="3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1714"/>
              <a:t>5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919305" y="4862902"/>
            <a:ext cx="1720719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2571">
                <a:latin typeface="Arial" panose="020B0604020202020204" pitchFamily="34" charset="0"/>
                <a:cs typeface="Arial" panose="020B0604020202020204" pitchFamily="34" charset="0"/>
              </a:rPr>
              <a:t>Conceitos</a:t>
            </a:r>
          </a:p>
        </p:txBody>
      </p:sp>
    </p:spTree>
    <p:extLst>
      <p:ext uri="{BB962C8B-B14F-4D97-AF65-F5344CB8AC3E}">
        <p14:creationId xmlns:p14="http://schemas.microsoft.com/office/powerpoint/2010/main" val="3120969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45856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Projetos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2EB2FB-C7F6-4F58-805F-4AD9C2A41B24}"/>
              </a:ext>
            </a:extLst>
          </p:cNvPr>
          <p:cNvSpPr txBox="1"/>
          <p:nvPr/>
        </p:nvSpPr>
        <p:spPr>
          <a:xfrm>
            <a:off x="4784272" y="1212617"/>
            <a:ext cx="5240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EMENTA</a:t>
            </a:r>
            <a:r>
              <a:rPr lang="pt-BR" altLang="pt-BR" sz="1800" dirty="0"/>
              <a:t>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16B31C-09A4-4675-81DF-6D4C1D97C74E}"/>
              </a:ext>
            </a:extLst>
          </p:cNvPr>
          <p:cNvSpPr txBox="1"/>
          <p:nvPr/>
        </p:nvSpPr>
        <p:spPr>
          <a:xfrm>
            <a:off x="4434521" y="2025445"/>
            <a:ext cx="564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componente aborda os seguintes temas.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317CE42-6671-4BFC-A346-5E70B467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" y="2024404"/>
            <a:ext cx="3996000" cy="26489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88341" y="2887038"/>
            <a:ext cx="5603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/>
              <a:t>1. Palestras técnicas (Professor/alunos/convidados):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Mercado de trabalho;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O que faz um Engenheiro de Automação;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Salário;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Áreas de atuação (Fabricantes, distribuidores, usuário final, integradores).</a:t>
            </a:r>
          </a:p>
          <a:p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852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31" y="1906054"/>
            <a:ext cx="2530069" cy="354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aixaDeTexto 5"/>
          <p:cNvSpPr txBox="1">
            <a:spLocks noChangeArrowheads="1"/>
          </p:cNvSpPr>
          <p:nvPr/>
        </p:nvSpPr>
        <p:spPr bwMode="auto">
          <a:xfrm>
            <a:off x="2627066" y="6121136"/>
            <a:ext cx="8406359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2571" b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www.professorcesarcosta.com.br</a:t>
            </a:r>
            <a:endParaRPr lang="pt-BR" altLang="pt-BR" sz="2571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sz="2571"/>
          </a:p>
        </p:txBody>
      </p:sp>
      <p:pic>
        <p:nvPicPr>
          <p:cNvPr id="2" name="Image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41" y="1763228"/>
            <a:ext cx="2504565" cy="381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81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45856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Evolução da Manufatura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78925FC-1DEA-48A6-96BC-CAD45877E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40" y="2134637"/>
            <a:ext cx="3852000" cy="30760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F7CA67-6240-4FB6-B17A-A9422D231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987" y="1727619"/>
            <a:ext cx="6084000" cy="42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Passado Recente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79516" y="1019378"/>
            <a:ext cx="5496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Modelo de Referência ISA 95 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4">
            <a:extLst>
              <a:ext uri="{FF2B5EF4-FFF2-40B4-BE49-F238E27FC236}">
                <a16:creationId xmlns:a16="http://schemas.microsoft.com/office/drawing/2014/main" id="{4134990A-DA0F-41E0-AE3D-49C8BF8AE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70" y="2320909"/>
            <a:ext cx="6084000" cy="40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A1A377E-4AF8-41A8-835C-F197A892E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40" y="2234899"/>
            <a:ext cx="3420000" cy="34019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B653E98-5F25-406C-92AA-DFB440B25322}"/>
              </a:ext>
            </a:extLst>
          </p:cNvPr>
          <p:cNvSpPr txBox="1"/>
          <p:nvPr/>
        </p:nvSpPr>
        <p:spPr>
          <a:xfrm>
            <a:off x="4579516" y="231262"/>
            <a:ext cx="442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Indústria 3.0</a:t>
            </a:r>
          </a:p>
        </p:txBody>
      </p:sp>
    </p:spTree>
    <p:extLst>
      <p:ext uri="{BB962C8B-B14F-4D97-AF65-F5344CB8AC3E}">
        <p14:creationId xmlns:p14="http://schemas.microsoft.com/office/powerpoint/2010/main" val="15101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Passado Recente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276370" y="1094835"/>
            <a:ext cx="596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Hierarquia dos Sistemas de Automação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D6442137-B30F-4E41-817C-9A9727CB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70" y="2356719"/>
            <a:ext cx="6120000" cy="350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D8FC69-7A46-4D0F-A282-2A01D0D2C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20" y="2265410"/>
            <a:ext cx="3347991" cy="3492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4B4273-1860-4126-BD6A-3091B32161AB}"/>
              </a:ext>
            </a:extLst>
          </p:cNvPr>
          <p:cNvSpPr txBox="1"/>
          <p:nvPr/>
        </p:nvSpPr>
        <p:spPr>
          <a:xfrm>
            <a:off x="4579516" y="231262"/>
            <a:ext cx="442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Indústria 3.0</a:t>
            </a:r>
          </a:p>
        </p:txBody>
      </p:sp>
    </p:spTree>
    <p:extLst>
      <p:ext uri="{BB962C8B-B14F-4D97-AF65-F5344CB8AC3E}">
        <p14:creationId xmlns:p14="http://schemas.microsoft.com/office/powerpoint/2010/main" val="16678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Passado Recente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1">
            <a:extLst>
              <a:ext uri="{FF2B5EF4-FFF2-40B4-BE49-F238E27FC236}">
                <a16:creationId xmlns:a16="http://schemas.microsoft.com/office/drawing/2014/main" id="{180FE649-864B-479C-A316-FE6D8CA6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71" y="1946430"/>
            <a:ext cx="59801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8DD57F-12D4-4B66-B3AD-ECCE559FFF21}"/>
              </a:ext>
            </a:extLst>
          </p:cNvPr>
          <p:cNvSpPr txBox="1"/>
          <p:nvPr/>
        </p:nvSpPr>
        <p:spPr>
          <a:xfrm>
            <a:off x="4579516" y="191933"/>
            <a:ext cx="442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Indústria 3.0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392F793-8580-4835-BACD-918FAD6632E9}"/>
              </a:ext>
            </a:extLst>
          </p:cNvPr>
          <p:cNvSpPr txBox="1"/>
          <p:nvPr/>
        </p:nvSpPr>
        <p:spPr>
          <a:xfrm>
            <a:off x="4276370" y="1094835"/>
            <a:ext cx="596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Hierarquia dos Sistemas de Automação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69DCB5-8065-4D5A-886F-309A47D4C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34" y="2256257"/>
            <a:ext cx="3780000" cy="28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 - Futuro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008997" y="237125"/>
            <a:ext cx="5808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Indústria 4.0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211C7595-ACC7-4E48-8ED9-3EA6F7AF6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97" y="2159201"/>
            <a:ext cx="5229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D1D349-DC85-4086-A5C4-ED793CD1D936}"/>
              </a:ext>
            </a:extLst>
          </p:cNvPr>
          <p:cNvSpPr txBox="1"/>
          <p:nvPr/>
        </p:nvSpPr>
        <p:spPr>
          <a:xfrm>
            <a:off x="4935794" y="796413"/>
            <a:ext cx="52616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Modelo de Arquitetura de Referência da Indústria 4.0 - (RAMI 4.0)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13AE3E-0DC8-4383-AFC8-76F31BC25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80" y="2264389"/>
            <a:ext cx="4464000" cy="25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 - Futuro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008997" y="237125"/>
            <a:ext cx="5808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Indústria 4.0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7951FD-06FE-4794-A354-C26E3B634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36" y="2334994"/>
            <a:ext cx="4104000" cy="193954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D0C95F-18A4-4486-A8BA-D8CCE0859BA9}"/>
              </a:ext>
            </a:extLst>
          </p:cNvPr>
          <p:cNvSpPr txBox="1"/>
          <p:nvPr/>
        </p:nvSpPr>
        <p:spPr>
          <a:xfrm>
            <a:off x="5169680" y="1100722"/>
            <a:ext cx="5407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Computação em Nuvem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77B20F2-48E8-4DF0-871D-7EFB37157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89" y="1993274"/>
            <a:ext cx="4892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 - Futuro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008997" y="237125"/>
            <a:ext cx="5808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Indústria 4.0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D0C95F-18A4-4486-A8BA-D8CCE0859BA9}"/>
              </a:ext>
            </a:extLst>
          </p:cNvPr>
          <p:cNvSpPr txBox="1"/>
          <p:nvPr/>
        </p:nvSpPr>
        <p:spPr>
          <a:xfrm>
            <a:off x="5169680" y="1100722"/>
            <a:ext cx="5407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6A5B15E4-CE80-4540-85E9-C9F80A2A1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571036"/>
            <a:ext cx="5436000" cy="38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5C2B5F-29CC-4097-8BB9-3C6103E5A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37" y="1967605"/>
            <a:ext cx="4500000" cy="2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833471" y="1457501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3">
            <a:extLst>
              <a:ext uri="{FF2B5EF4-FFF2-40B4-BE49-F238E27FC236}">
                <a16:creationId xmlns:a16="http://schemas.microsoft.com/office/drawing/2014/main" id="{85DAC974-3686-4C5F-8F60-38F443A56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32" y="1989138"/>
            <a:ext cx="62293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36F73FF-A775-4746-A0E5-DBF8F7F7D1C1}"/>
              </a:ext>
            </a:extLst>
          </p:cNvPr>
          <p:cNvCxnSpPr/>
          <p:nvPr/>
        </p:nvCxnSpPr>
        <p:spPr>
          <a:xfrm flipV="1">
            <a:off x="5053013" y="3894138"/>
            <a:ext cx="0" cy="1781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4CF514-B6A8-4F55-B45E-C1D48A54B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022" y="3601244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Mercado?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CF571EB-27DE-4D41-9979-5D016B3B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621213"/>
            <a:ext cx="1606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Escola?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39C752-9DD6-439E-AA4C-60574FB2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5056188"/>
            <a:ext cx="384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C5ACF49-5885-4140-B6D7-CCA28974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3475038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B66F226-FB07-4C1E-95A7-05960E3D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546" y="4133178"/>
            <a:ext cx="1812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Tecnologia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23C018F-0CE2-4B0D-B168-F5AC68886590}"/>
              </a:ext>
            </a:extLst>
          </p:cNvPr>
          <p:cNvCxnSpPr/>
          <p:nvPr/>
        </p:nvCxnSpPr>
        <p:spPr>
          <a:xfrm flipV="1">
            <a:off x="3203575" y="5091113"/>
            <a:ext cx="0" cy="1323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40F532E-760F-4BE1-9D09-780C60B3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8" y="4614863"/>
            <a:ext cx="384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98C227-2BFD-4021-B7AB-7155F673E441}"/>
              </a:ext>
            </a:extLst>
          </p:cNvPr>
          <p:cNvSpPr txBox="1"/>
          <p:nvPr/>
        </p:nvSpPr>
        <p:spPr>
          <a:xfrm>
            <a:off x="1707451" y="375480"/>
            <a:ext cx="877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ESCOLA versus MERCADO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48E6EE5-40D3-488D-A99D-E3976C03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891" y="5056188"/>
            <a:ext cx="1606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Conceitos</a:t>
            </a:r>
          </a:p>
        </p:txBody>
      </p:sp>
    </p:spTree>
    <p:extLst>
      <p:ext uri="{BB962C8B-B14F-4D97-AF65-F5344CB8AC3E}">
        <p14:creationId xmlns:p14="http://schemas.microsoft.com/office/powerpoint/2010/main" val="41193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Futuro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008997" y="237125"/>
            <a:ext cx="580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ED0C95F-18A4-4486-A8BA-D8CCE0859BA9}"/>
              </a:ext>
            </a:extLst>
          </p:cNvPr>
          <p:cNvSpPr txBox="1"/>
          <p:nvPr/>
        </p:nvSpPr>
        <p:spPr>
          <a:xfrm>
            <a:off x="5169680" y="1100722"/>
            <a:ext cx="5407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Inteligência Artificial (I. A.)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42308F-2210-41A4-9024-EE67D8029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0" y="1489448"/>
            <a:ext cx="4500000" cy="296556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04" y="2827781"/>
            <a:ext cx="557164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45856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Projetos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55CCE47-9A44-4302-9B43-F2713B8F8A4E}"/>
              </a:ext>
            </a:extLst>
          </p:cNvPr>
          <p:cNvSpPr txBox="1"/>
          <p:nvPr/>
        </p:nvSpPr>
        <p:spPr>
          <a:xfrm>
            <a:off x="4689988" y="1624294"/>
            <a:ext cx="5240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OBJETIVOS</a:t>
            </a:r>
            <a:r>
              <a:rPr lang="pt-BR" altLang="pt-BR" sz="1800" dirty="0"/>
              <a:t>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7E7224A-AEB4-43F6-B7A5-B65977427BC7}"/>
              </a:ext>
            </a:extLst>
          </p:cNvPr>
          <p:cNvSpPr txBox="1"/>
          <p:nvPr/>
        </p:nvSpPr>
        <p:spPr>
          <a:xfrm>
            <a:off x="4516020" y="2850986"/>
            <a:ext cx="5414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Conhecer os conceitos básicos referentes a processos industriais para Projetos na área de  Automação Industrial.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Conhecer o mercado de trabalho.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Conhecer novas tecnologias.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317CE42-6671-4BFC-A346-5E70B467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" y="2024404"/>
            <a:ext cx="3996000" cy="26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93322F-95BC-4685-9B16-385746AF1EF3}"/>
              </a:ext>
            </a:extLst>
          </p:cNvPr>
          <p:cNvSpPr txBox="1"/>
          <p:nvPr/>
        </p:nvSpPr>
        <p:spPr>
          <a:xfrm>
            <a:off x="4457963" y="952610"/>
            <a:ext cx="58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https://www.youtube.com/watch?v=Mm09iSJR8io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A64D03-0E27-48AE-9BD3-0B14009BFC9A}"/>
              </a:ext>
            </a:extLst>
          </p:cNvPr>
          <p:cNvSpPr txBox="1"/>
          <p:nvPr/>
        </p:nvSpPr>
        <p:spPr>
          <a:xfrm>
            <a:off x="4521809" y="1647858"/>
            <a:ext cx="518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https://www.youtube.com/watch?v=zhqYqKiwTVQ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AA0985-891B-458B-AC00-1B8B7D9D1C21}"/>
              </a:ext>
            </a:extLst>
          </p:cNvPr>
          <p:cNvSpPr txBox="1"/>
          <p:nvPr/>
        </p:nvSpPr>
        <p:spPr>
          <a:xfrm>
            <a:off x="4521809" y="2413068"/>
            <a:ext cx="561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http://professorcesarcosta.com.br/disciplinas/n2en2indep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044AFF-1E54-3873-FAD7-22B1ADB28695}"/>
              </a:ext>
            </a:extLst>
          </p:cNvPr>
          <p:cNvSpPr txBox="1"/>
          <p:nvPr/>
        </p:nvSpPr>
        <p:spPr>
          <a:xfrm>
            <a:off x="4660490" y="3303639"/>
            <a:ext cx="559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http://professorcesarcosta.com.br/upload/imagens_upload/Apostila%20de%20Automacao%201.pdf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527893-3E74-92FC-888B-B936FC7B1316}"/>
              </a:ext>
            </a:extLst>
          </p:cNvPr>
          <p:cNvSpPr txBox="1"/>
          <p:nvPr/>
        </p:nvSpPr>
        <p:spPr>
          <a:xfrm>
            <a:off x="4660490" y="4444181"/>
            <a:ext cx="547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http://professorcesarcosta.com.br/upload/imagens_upload/Apostila-de-Instrumentacao-Petrobras.pdf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45856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Projetos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2EB2FB-C7F6-4F58-805F-4AD9C2A41B24}"/>
              </a:ext>
            </a:extLst>
          </p:cNvPr>
          <p:cNvSpPr txBox="1"/>
          <p:nvPr/>
        </p:nvSpPr>
        <p:spPr>
          <a:xfrm>
            <a:off x="4215260" y="1212617"/>
            <a:ext cx="580960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INSTRUMENTOS  E CRITERIOS DE AVALIACAO:</a:t>
            </a:r>
          </a:p>
          <a:p>
            <a:pPr algn="just"/>
            <a:endParaRPr lang="pt-BR" altLang="pt-BR" sz="18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317CE42-6671-4BFC-A346-5E70B467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" y="2024404"/>
            <a:ext cx="3996000" cy="26489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D17F86-CBEC-4133-826A-7CF60A52FB8D}"/>
              </a:ext>
            </a:extLst>
          </p:cNvPr>
          <p:cNvSpPr txBox="1"/>
          <p:nvPr/>
        </p:nvSpPr>
        <p:spPr>
          <a:xfrm>
            <a:off x="4801699" y="2380019"/>
            <a:ext cx="52827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  <a:defRPr/>
            </a:pPr>
            <a:endParaRPr lang="pt-BR" sz="1800" dirty="0"/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Atividades de Pesquisa (T1);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Exercícios Propostos (T2).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Media= (T1+T2)/2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2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45856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de Projetos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2EB2FB-C7F6-4F58-805F-4AD9C2A41B24}"/>
              </a:ext>
            </a:extLst>
          </p:cNvPr>
          <p:cNvSpPr txBox="1"/>
          <p:nvPr/>
        </p:nvSpPr>
        <p:spPr>
          <a:xfrm>
            <a:off x="4215260" y="1212617"/>
            <a:ext cx="5809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INSTRUMENTOS  DE PESQUISAS</a:t>
            </a:r>
            <a:endParaRPr lang="pt-BR" altLang="pt-BR" sz="18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317CE42-6671-4BFC-A346-5E70B467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" y="2024404"/>
            <a:ext cx="3996000" cy="26489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834" y="2003682"/>
            <a:ext cx="5967071" cy="2412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76860" y="5192732"/>
            <a:ext cx="3486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6"/>
              </a:rPr>
              <a:t>http://professorcesarcosta.com.br/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836635" y="1487777"/>
            <a:ext cx="8564488" cy="345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4713" b="1">
                <a:latin typeface="Arial" panose="020B0604020202020204" pitchFamily="34" charset="0"/>
                <a:cs typeface="Arial" panose="020B0604020202020204" pitchFamily="34" charset="0"/>
              </a:rPr>
              <a:t>Porque Formar Engenheiros Obsoletos - Um Caso de Estudo</a:t>
            </a:r>
          </a:p>
          <a:p>
            <a:pPr algn="ctr" eaLnBrk="1" hangingPunct="1"/>
            <a:endParaRPr lang="pt-BR" altLang="pt-BR" sz="3856"/>
          </a:p>
          <a:p>
            <a:pPr algn="ctr" eaLnBrk="1" hangingPunct="1"/>
            <a:endParaRPr lang="pt-BR" altLang="pt-BR" sz="3856">
              <a:latin typeface="Times New Roman" panose="02020603050405020304" pitchFamily="18" charset="0"/>
            </a:endParaRPr>
          </a:p>
        </p:txBody>
      </p:sp>
      <p:pic>
        <p:nvPicPr>
          <p:cNvPr id="1433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0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aixaDeTexto 1"/>
          <p:cNvSpPr txBox="1">
            <a:spLocks noChangeArrowheads="1"/>
          </p:cNvSpPr>
          <p:nvPr/>
        </p:nvSpPr>
        <p:spPr bwMode="auto">
          <a:xfrm>
            <a:off x="1042372" y="4192978"/>
            <a:ext cx="8564489" cy="259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428" b="1">
                <a:solidFill>
                  <a:srgbClr val="FF0000"/>
                </a:solidFill>
              </a:rPr>
              <a:t>Prof. Dr. Cesar da Costa</a:t>
            </a:r>
          </a:p>
          <a:p>
            <a:endParaRPr lang="pt-BR" altLang="pt-BR" sz="3428" b="1">
              <a:solidFill>
                <a:srgbClr val="FF0000"/>
              </a:solidFill>
            </a:endParaRPr>
          </a:p>
          <a:p>
            <a:r>
              <a:rPr lang="pt-BR" altLang="pt-BR" sz="3428" b="1">
                <a:solidFill>
                  <a:srgbClr val="FF0000"/>
                </a:solidFill>
              </a:rPr>
              <a:t>Departamento de Automação e Controle</a:t>
            </a:r>
          </a:p>
          <a:p>
            <a:endParaRPr lang="pt-BR" altLang="pt-BR" sz="3428">
              <a:solidFill>
                <a:srgbClr val="FF0000"/>
              </a:solidFill>
            </a:endParaRPr>
          </a:p>
          <a:p>
            <a:endParaRPr lang="pt-BR" altLang="pt-BR" sz="2571"/>
          </a:p>
        </p:txBody>
      </p:sp>
    </p:spTree>
    <p:extLst>
      <p:ext uri="{BB962C8B-B14F-4D97-AF65-F5344CB8AC3E}">
        <p14:creationId xmlns:p14="http://schemas.microsoft.com/office/powerpoint/2010/main" val="394694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aixaDeTexto 4"/>
          <p:cNvSpPr txBox="1">
            <a:spLocks noChangeArrowheads="1"/>
          </p:cNvSpPr>
          <p:nvPr/>
        </p:nvSpPr>
        <p:spPr bwMode="auto">
          <a:xfrm>
            <a:off x="668302" y="1356851"/>
            <a:ext cx="11284994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Engenheiro do Futuro</a:t>
            </a:r>
          </a:p>
          <a:p>
            <a:endParaRPr lang="pt-BR" altLang="pt-BR" sz="2571"/>
          </a:p>
        </p:txBody>
      </p:sp>
      <p:pic>
        <p:nvPicPr>
          <p:cNvPr id="16388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16" y="2445053"/>
            <a:ext cx="6660136" cy="443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75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02"/>
            <a:ext cx="3584265" cy="123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4"/>
          <p:cNvSpPr txBox="1">
            <a:spLocks noChangeArrowheads="1"/>
          </p:cNvSpPr>
          <p:nvPr/>
        </p:nvSpPr>
        <p:spPr bwMode="auto">
          <a:xfrm>
            <a:off x="668302" y="1356851"/>
            <a:ext cx="11284994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pt-BR" altLang="pt-BR" sz="3856" b="1">
                <a:latin typeface="Arial" panose="020B0604020202020204" pitchFamily="34" charset="0"/>
                <a:cs typeface="Arial" panose="020B0604020202020204" pitchFamily="34" charset="0"/>
              </a:rPr>
              <a:t>Engenheiro do Futuro</a:t>
            </a:r>
          </a:p>
          <a:p>
            <a:endParaRPr lang="pt-BR" altLang="pt-BR" sz="2571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C205FD-15B5-4058-B6C0-DB419E7436D6}"/>
              </a:ext>
            </a:extLst>
          </p:cNvPr>
          <p:cNvSpPr txBox="1"/>
          <p:nvPr/>
        </p:nvSpPr>
        <p:spPr>
          <a:xfrm>
            <a:off x="749918" y="2693300"/>
            <a:ext cx="8977665" cy="40816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50920" indent="-550920">
              <a:buFont typeface="+mj-lt"/>
              <a:buAutoNum type="arabicPeriod"/>
              <a:defRPr/>
            </a:pPr>
            <a:r>
              <a:rPr lang="pt-BR" sz="3428" b="1" dirty="0">
                <a:solidFill>
                  <a:srgbClr val="FF0000"/>
                </a:solidFill>
              </a:rPr>
              <a:t>O que será o Engenheiro (Técnico) do Futuro?</a:t>
            </a:r>
          </a:p>
          <a:p>
            <a:pPr marL="550920" indent="-550920">
              <a:buFont typeface="+mj-lt"/>
              <a:buAutoNum type="arabicPeriod"/>
              <a:defRPr/>
            </a:pPr>
            <a:endParaRPr lang="pt-BR" sz="3428" b="1" dirty="0">
              <a:solidFill>
                <a:srgbClr val="FF0000"/>
              </a:solidFill>
            </a:endParaRPr>
          </a:p>
          <a:p>
            <a:pPr marL="550920" indent="-550920">
              <a:buFont typeface="+mj-lt"/>
              <a:buAutoNum type="arabicPeriod"/>
              <a:defRPr/>
            </a:pPr>
            <a:r>
              <a:rPr lang="pt-BR" sz="3428" b="1" dirty="0">
                <a:solidFill>
                  <a:srgbClr val="FF0000"/>
                </a:solidFill>
              </a:rPr>
              <a:t>Quais as suas competências?</a:t>
            </a:r>
          </a:p>
          <a:p>
            <a:pPr marL="550920" indent="-550920">
              <a:buFont typeface="+mj-lt"/>
              <a:buAutoNum type="arabicPeriod"/>
              <a:defRPr/>
            </a:pPr>
            <a:endParaRPr lang="pt-BR" sz="3428" b="1" dirty="0">
              <a:solidFill>
                <a:srgbClr val="FF0000"/>
              </a:solidFill>
            </a:endParaRPr>
          </a:p>
          <a:p>
            <a:pPr marL="550920" indent="-550920">
              <a:buFont typeface="+mj-lt"/>
              <a:buAutoNum type="arabicPeriod"/>
              <a:defRPr/>
            </a:pPr>
            <a:r>
              <a:rPr lang="pt-BR" sz="3428" b="1" dirty="0">
                <a:solidFill>
                  <a:srgbClr val="FF0000"/>
                </a:solidFill>
              </a:rPr>
              <a:t>Como formar este profissional?</a:t>
            </a:r>
          </a:p>
          <a:p>
            <a:pPr marL="550920" indent="-550920">
              <a:buFont typeface="+mj-lt"/>
              <a:buAutoNum type="arabicPeriod"/>
              <a:defRPr/>
            </a:pPr>
            <a:endParaRPr lang="pt-BR" sz="3428" b="1" dirty="0">
              <a:solidFill>
                <a:srgbClr val="FF0000"/>
              </a:solidFill>
            </a:endParaRPr>
          </a:p>
          <a:p>
            <a:pPr marL="550920" indent="-550920">
              <a:buFont typeface="+mj-lt"/>
              <a:buAutoNum type="arabicPeriod"/>
              <a:defRPr/>
            </a:pPr>
            <a:r>
              <a:rPr lang="pt-BR" sz="3428" b="1" dirty="0">
                <a:solidFill>
                  <a:srgbClr val="FF0000"/>
                </a:solidFill>
              </a:rPr>
              <a:t>Como será o mercado de trabalho?</a:t>
            </a:r>
          </a:p>
          <a:p>
            <a:pPr>
              <a:defRPr/>
            </a:pPr>
            <a:endParaRPr lang="pt-BR" sz="1928" dirty="0"/>
          </a:p>
        </p:txBody>
      </p:sp>
    </p:spTree>
    <p:extLst>
      <p:ext uri="{BB962C8B-B14F-4D97-AF65-F5344CB8AC3E}">
        <p14:creationId xmlns:p14="http://schemas.microsoft.com/office/powerpoint/2010/main" val="2665151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</TotalTime>
  <Words>803</Words>
  <Application>Microsoft Office PowerPoint</Application>
  <PresentationFormat>Personalizar</PresentationFormat>
  <Paragraphs>183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Garamond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89</cp:revision>
  <dcterms:created xsi:type="dcterms:W3CDTF">2022-01-16T23:09:25Z</dcterms:created>
  <dcterms:modified xsi:type="dcterms:W3CDTF">2024-09-15T20:04:09Z</dcterms:modified>
</cp:coreProperties>
</file>